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81" r:id="rId9"/>
    <p:sldId id="262" r:id="rId10"/>
    <p:sldId id="264" r:id="rId11"/>
    <p:sldId id="265" r:id="rId12"/>
    <p:sldId id="266" r:id="rId13"/>
    <p:sldId id="285" r:id="rId14"/>
    <p:sldId id="271" r:id="rId15"/>
    <p:sldId id="283" r:id="rId16"/>
    <p:sldId id="282" r:id="rId17"/>
    <p:sldId id="267" r:id="rId18"/>
    <p:sldId id="287" r:id="rId19"/>
    <p:sldId id="268" r:id="rId20"/>
    <p:sldId id="270" r:id="rId21"/>
    <p:sldId id="263" r:id="rId22"/>
    <p:sldId id="28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4C9"/>
    <a:srgbClr val="017D71"/>
    <a:srgbClr val="66CCFF"/>
    <a:srgbClr val="87CEFF"/>
    <a:srgbClr val="F8FCFD"/>
    <a:srgbClr val="33CCFF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59" autoAdjust="0"/>
    <p:restoredTop sz="94660"/>
  </p:normalViewPr>
  <p:slideViewPr>
    <p:cSldViewPr snapToGrid="0">
      <p:cViewPr varScale="1">
        <p:scale>
          <a:sx n="75" d="100"/>
          <a:sy n="75" d="100"/>
        </p:scale>
        <p:origin x="25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Cost of several projects</a:t>
            </a:r>
          </a:p>
        </c:rich>
      </c:tx>
      <c:layout>
        <c:manualLayout>
          <c:xMode val="edge"/>
          <c:yMode val="edge"/>
          <c:x val="0.24763399006904022"/>
          <c:y val="2.87025002870132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Paper 1</c:v>
                </c:pt>
                <c:pt idx="1">
                  <c:v>Paper 4</c:v>
                </c:pt>
                <c:pt idx="2">
                  <c:v>Our Project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150</c:v>
                </c:pt>
                <c:pt idx="1">
                  <c:v>150</c:v>
                </c:pt>
                <c:pt idx="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73-4D19-B518-A8AAB40375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Paper 1</c:v>
                </c:pt>
                <c:pt idx="1">
                  <c:v>Paper 4</c:v>
                </c:pt>
                <c:pt idx="2">
                  <c:v>Our Project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2500</c:v>
                </c:pt>
                <c:pt idx="1">
                  <c:v>2500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73-4D19-B518-A8AAB403757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Web App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Paper 1</c:v>
                </c:pt>
                <c:pt idx="1">
                  <c:v>Paper 4</c:v>
                </c:pt>
                <c:pt idx="2">
                  <c:v>Our Project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4000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473-4D19-B518-A8AAB403757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Turbidity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Paper 1</c:v>
                </c:pt>
                <c:pt idx="1">
                  <c:v>Paper 4</c:v>
                </c:pt>
                <c:pt idx="2">
                  <c:v>Our Project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473-4D19-B518-A8AAB403757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TMP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3"/>
                <c:pt idx="0">
                  <c:v>Paper 1</c:v>
                </c:pt>
                <c:pt idx="1">
                  <c:v>Paper 4</c:v>
                </c:pt>
                <c:pt idx="2">
                  <c:v>Our Project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73-4D19-B518-A8AAB4037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06512128"/>
        <c:axId val="503305376"/>
        <c:axId val="0"/>
      </c:bar3DChart>
      <c:catAx>
        <c:axId val="50651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05376"/>
        <c:crosses val="autoZero"/>
        <c:auto val="1"/>
        <c:lblAlgn val="ctr"/>
        <c:lblOffset val="100"/>
        <c:noMultiLvlLbl val="0"/>
      </c:catAx>
      <c:valAx>
        <c:axId val="50330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51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FB6DD-4E8A-4CCC-8DF6-02802A006E34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35EB9-F34C-492B-BB07-1E2621BD9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59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17179-3CC5-4CDB-B959-B050C7B8DD35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7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333C0-E68A-44BA-ABCA-923582D43274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9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59F5-7C67-4EF4-AF8E-92201AABB67A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83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BEF2A-D09A-4F0B-9BD8-AFC4F4634F71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85C48-96D0-4A76-BE4D-9B7D8232C8D7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4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709EB-B0C9-4670-8E6E-23833923C1DF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3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753D-429E-45E6-9775-45BDB342EA61}" type="datetime1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97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AF23B-14C4-4D08-BEA7-93C078176526}" type="datetime1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1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4558A-163E-4551-B813-B64172973870}" type="datetime1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DB29A-4253-4F32-9265-9987627AD2C8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8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9432D-0334-4049-9FF9-ADBAEB42E35E}" type="datetime1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3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chemeClr val="accent3">
                <a:lumMod val="0"/>
                <a:lumOff val="100000"/>
              </a:schemeClr>
            </a:gs>
            <a:gs pos="6000">
              <a:srgbClr val="EEEEEE"/>
            </a:gs>
            <a:gs pos="97000">
              <a:srgbClr val="D2D2D2"/>
            </a:gs>
            <a:gs pos="100000">
              <a:schemeClr val="accent3">
                <a:lumMod val="100000"/>
              </a:schemeClr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82E7A-A13A-4A68-B852-C450D8DC42F8}" type="datetime1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55191-1E3D-4BA9-95AA-A30C145E5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esearchgate.net/publication/341113071_Design_and_Development_of_Microcontroller_Based_Automatic_Fish_Feeder_Syste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journal.sultanpublisher.com/index.php/komets/article/view/98/47" TargetMode="Externa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eeexplore.ieee.org/abstract/document/10113051?fbclid=IwAR3b8VW1FK5X79lF04HagHNYoT-np_rQ0DXoCQIE5BqKnxQXGpek2TEesy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nstructables.com/Aquassist-DIY-Automatic-Fish-Feeder-With-Companion/?fbclid=IwAR1mmOQoAbCm4XG6KUiGXt91s-23ZsoTo0hy5YBmvwoYMVeUCsMPpbfvJc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933A25-905E-55A6-3ABC-BBA36AF26D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3194" y="63670"/>
            <a:ext cx="1793164" cy="16126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4178" y="6289774"/>
            <a:ext cx="2743200" cy="365125"/>
          </a:xfrm>
        </p:spPr>
        <p:txBody>
          <a:bodyPr/>
          <a:lstStyle/>
          <a:p>
            <a:r>
              <a:rPr lang="en-US" sz="1400" b="1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C67582F8-8E82-1F5F-7DA4-365E0CB3D9FC}"/>
              </a:ext>
            </a:extLst>
          </p:cNvPr>
          <p:cNvSpPr/>
          <p:nvPr/>
        </p:nvSpPr>
        <p:spPr>
          <a:xfrm>
            <a:off x="0" y="15195"/>
            <a:ext cx="10452100" cy="1380345"/>
          </a:xfrm>
          <a:prstGeom prst="foldedCorner">
            <a:avLst/>
          </a:prstGeom>
          <a:gradFill flip="none" rotWithShape="1">
            <a:gsLst>
              <a:gs pos="100000">
                <a:schemeClr val="accent1">
                  <a:lumMod val="67000"/>
                </a:schemeClr>
              </a:gs>
              <a:gs pos="23000">
                <a:schemeClr val="accent1">
                  <a:lumMod val="97000"/>
                  <a:lumOff val="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</a:t>
            </a:r>
            <a:endParaRPr lang="en-US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Aqua-The Smart Aquatic Feeder- Revolutionizing Fish Feeding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C360B5-5411-4B04-42FC-BB7ACA346DFF}"/>
              </a:ext>
            </a:extLst>
          </p:cNvPr>
          <p:cNvSpPr/>
          <p:nvPr/>
        </p:nvSpPr>
        <p:spPr>
          <a:xfrm>
            <a:off x="5822310" y="2259418"/>
            <a:ext cx="3491345" cy="1659999"/>
          </a:xfrm>
          <a:prstGeom prst="roundRect">
            <a:avLst/>
          </a:prstGeom>
          <a:solidFill>
            <a:srgbClr val="87CE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   </a:t>
            </a:r>
            <a:r>
              <a:rPr lang="en-US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Supervisor</a:t>
            </a:r>
            <a:endParaRPr lang="en-US" sz="1600" b="1" u="sng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Syeda Ajbina Nusrat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Lecturer, Department of CSE 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UITS</a:t>
            </a:r>
          </a:p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02E712-D5E4-501F-BC38-7D140CF121BD}"/>
              </a:ext>
            </a:extLst>
          </p:cNvPr>
          <p:cNvSpPr/>
          <p:nvPr/>
        </p:nvSpPr>
        <p:spPr>
          <a:xfrm>
            <a:off x="7943195" y="4190200"/>
            <a:ext cx="3596581" cy="1659999"/>
          </a:xfrm>
          <a:prstGeom prst="roundRect">
            <a:avLst/>
          </a:prstGeom>
          <a:solidFill>
            <a:srgbClr val="87CE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u="sng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endParaRPr lang="en-US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Afia Anjum		   	   Id- 2014751124</a:t>
            </a:r>
          </a:p>
          <a:p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Zinia Binte Jamal	    	   Id- 2014751131</a:t>
            </a:r>
          </a:p>
          <a:p>
            <a:r>
              <a:rPr lang="en-US" sz="1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Farjana Sultana Rafi        Id-2014751143</a:t>
            </a:r>
            <a:endParaRPr lang="en-US" sz="1400" b="1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B2D23B-E61D-BA6A-EBCB-9DD015F5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" y="1822415"/>
            <a:ext cx="1533739" cy="2534004"/>
          </a:xfrm>
          <a:prstGeom prst="rect">
            <a:avLst/>
          </a:prstGeom>
          <a:ln w="28575"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20A72D-8134-FDBE-EDD8-6FFB39AB0F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799" y="3100289"/>
            <a:ext cx="4004205" cy="318948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-2" y="6710090"/>
            <a:ext cx="12192001" cy="20298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1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3193" y="1011177"/>
            <a:ext cx="6718734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fish mortality rate is reduced </a:t>
            </a:r>
          </a:p>
          <a:p>
            <a:pPr marL="285750" indent="-28575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purity and cloudiness can be inspected by using a turbidity sensor. </a:t>
            </a:r>
          </a:p>
          <a:p>
            <a:pPr marL="285750" indent="-28575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web base cost , used a built-in app.</a:t>
            </a:r>
          </a:p>
          <a:p>
            <a:pPr marL="285750" indent="-28575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Produced budget friendly project.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13045" y="3662526"/>
            <a:ext cx="2492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Figure- 18: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Using Turbidity Sensor</a:t>
            </a:r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	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52605" y="633553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Figure- 19: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Using Temperature Sensor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59540" y="6425477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945" y="1263070"/>
            <a:ext cx="3905315" cy="23383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45" y="3983969"/>
            <a:ext cx="3905315" cy="23383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D1720C7-4086-60BA-2245-12AB4FBD2A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914743"/>
              </p:ext>
            </p:extLst>
          </p:nvPr>
        </p:nvGraphicFramePr>
        <p:xfrm>
          <a:off x="1535505" y="3888738"/>
          <a:ext cx="5274971" cy="2521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89BDB0CC-3E29-FACF-E053-438232A07D1D}"/>
              </a:ext>
            </a:extLst>
          </p:cNvPr>
          <p:cNvSpPr/>
          <p:nvPr/>
        </p:nvSpPr>
        <p:spPr>
          <a:xfrm>
            <a:off x="3018605" y="631261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Figure- 20: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Reduced cost in our project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982" y="0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Times New Roman" pitchFamily="18" charset="0"/>
                <a:cs typeface="Times New Roman" pitchFamily="18" charset="0"/>
              </a:rPr>
              <a:t>Contribution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658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1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491576"/>
              </p:ext>
            </p:extLst>
          </p:nvPr>
        </p:nvGraphicFramePr>
        <p:xfrm>
          <a:off x="1555751" y="1105996"/>
          <a:ext cx="8674100" cy="407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1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32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Times New Roman" pitchFamily="18" charset="0"/>
                          <a:cs typeface="Times New Roman" pitchFamily="18" charset="0"/>
                        </a:rPr>
                        <a:t>                  Hardware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itchFamily="18" charset="0"/>
                          <a:cs typeface="Times New Roman" pitchFamily="18" charset="0"/>
                        </a:rPr>
                        <a:t>                       Specification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327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               </a:t>
                      </a:r>
                      <a:r>
                        <a:rPr lang="en-US" baseline="0" dirty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ESP32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         </a:t>
                      </a:r>
                      <a:r>
                        <a:rPr lang="en-US" baseline="0" dirty="0">
                          <a:latin typeface="Times New Roman" pitchFamily="18" charset="0"/>
                          <a:cs typeface="Times New Roman" pitchFamily="18" charset="0"/>
                        </a:rPr>
                        <a:t>       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CH340 - USB-C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      Arduino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             R3 SMD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             </a:t>
                      </a: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Mini Servo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               SG90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9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    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                      </a:t>
                      </a: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MB102 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327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Temperature Sensor</a:t>
                      </a:r>
                      <a:endParaRPr lang="en-US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                      TMP36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9327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        Turbidity Sensor</a:t>
                      </a:r>
                      <a:endParaRPr lang="en-US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                       </a:t>
                      </a: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DC5V</a:t>
                      </a:r>
                      <a:endParaRPr lang="en-US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93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   </a:t>
                      </a:r>
                      <a:r>
                        <a:rPr lang="en-US" sz="1800" kern="12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Jumper Wire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</a:t>
                      </a:r>
                      <a:r>
                        <a:rPr lang="en-US" sz="18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Male to Male &amp; Male to 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477092"/>
              </p:ext>
            </p:extLst>
          </p:nvPr>
        </p:nvGraphicFramePr>
        <p:xfrm>
          <a:off x="1555751" y="5471156"/>
          <a:ext cx="8674100" cy="9048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10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3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1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   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Software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     </a:t>
                      </a:r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Specification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68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Android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>
                          <a:latin typeface="Times New Roman" pitchFamily="18" charset="0"/>
                          <a:cs typeface="Times New Roman" pitchFamily="18" charset="0"/>
                        </a:rPr>
                        <a:t>and ioS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         </a:t>
                      </a: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                </a:t>
                      </a:r>
                      <a:r>
                        <a:rPr lang="en-US" dirty="0" err="1" smtClean="0">
                          <a:latin typeface="Times New Roman" pitchFamily="18" charset="0"/>
                          <a:cs typeface="Times New Roman" pitchFamily="18" charset="0"/>
                        </a:rPr>
                        <a:t>Blynk</a:t>
                      </a:r>
                      <a:r>
                        <a:rPr lang="en-US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baseline="0" dirty="0">
                          <a:latin typeface="Times New Roman" pitchFamily="18" charset="0"/>
                          <a:cs typeface="Times New Roman" pitchFamily="18" charset="0"/>
                        </a:rPr>
                        <a:t>app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522690" y="6315074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1701" y="5118235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Table 2:Hardware with specification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9769" y="6346856"/>
            <a:ext cx="510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Table 3:Software Specification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2" y="-91992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Times New Roman" pitchFamily="18" charset="0"/>
                <a:cs typeface="Times New Roman" pitchFamily="18" charset="0"/>
              </a:rPr>
              <a:t>Experiment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0320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ESP32 Dev Board CH340 - USB-C - Micro Robotics"/>
          <p:cNvSpPr>
            <a:spLocks noChangeAspect="1" noChangeArrowheads="1"/>
          </p:cNvSpPr>
          <p:nvPr/>
        </p:nvSpPr>
        <p:spPr bwMode="auto">
          <a:xfrm>
            <a:off x="863446" y="190349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06681" y="3474537"/>
            <a:ext cx="1680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Figure-21 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 32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8319" y="3469645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Figure- 22: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48742" y="3492986"/>
            <a:ext cx="1668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Figure- 23: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91139" y="6302915"/>
            <a:ext cx="2329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Figure- 26: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Servo Motor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24663" y="3475415"/>
            <a:ext cx="1810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Figure- 24: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Jumper Wire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0431" y="6292944"/>
            <a:ext cx="1734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Figure- 25: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9167591" y="6302915"/>
            <a:ext cx="1908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Figure- 27:</a:t>
            </a: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Turbidity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33600" y="6858000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97" y="1271664"/>
            <a:ext cx="2685160" cy="21787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12" y="3882778"/>
            <a:ext cx="3481697" cy="23741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83" y="3907085"/>
            <a:ext cx="3433305" cy="23498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075" y="1271664"/>
            <a:ext cx="2697059" cy="21787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643" y="1282408"/>
            <a:ext cx="2517966" cy="216803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998" y="3880241"/>
            <a:ext cx="3159202" cy="24035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514762" y="1026263"/>
            <a:ext cx="2168030" cy="26803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Rectangle 26"/>
          <p:cNvSpPr/>
          <p:nvPr/>
        </p:nvSpPr>
        <p:spPr>
          <a:xfrm>
            <a:off x="0" y="21417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en-US" sz="3600" b="1" dirty="0"/>
          </a:p>
        </p:txBody>
      </p:sp>
      <p:sp>
        <p:nvSpPr>
          <p:cNvPr id="20" name="Rectangle 19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269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8800" y="6429192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Bly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90" y="2849751"/>
            <a:ext cx="1718718" cy="289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2238" y="1251749"/>
            <a:ext cx="1718718" cy="1299947"/>
          </a:xfrm>
          <a:prstGeom prst="rect">
            <a:avLst/>
          </a:prstGeom>
        </p:spPr>
      </p:pic>
      <p:pic>
        <p:nvPicPr>
          <p:cNvPr id="1028" name="Picture 4" descr="Blyn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668" y="2849749"/>
            <a:ext cx="1627933" cy="289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yn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07" y="2849749"/>
            <a:ext cx="1627932" cy="289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yn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22" y="2858102"/>
            <a:ext cx="1627933" cy="289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ater Quality Monitoring Device (Prototype) - Projects made with Blynk -  Blynk Communit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038" y="2858102"/>
            <a:ext cx="1623235" cy="288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524836" y="3998793"/>
            <a:ext cx="298653" cy="277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4757951" y="4035756"/>
            <a:ext cx="357422" cy="264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162317" y="3998794"/>
            <a:ext cx="362059" cy="277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9448800" y="4012442"/>
            <a:ext cx="454115" cy="264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1445778" y="2579267"/>
            <a:ext cx="164342" cy="2626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58151" y="6121415"/>
            <a:ext cx="3648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Figure-29:Blynk app works process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249" y="0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Software</a:t>
            </a:r>
            <a:endParaRPr lang="en-US" sz="3600" b="1" dirty="0"/>
          </a:p>
        </p:txBody>
      </p:sp>
      <p:sp>
        <p:nvSpPr>
          <p:cNvPr id="18" name="Rectangle 17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0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1666" y="1150052"/>
            <a:ext cx="8424333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automated system:</a:t>
            </a:r>
            <a:endParaRPr lang="en-US" sz="1600" b="1" dirty="0"/>
          </a:p>
          <a:p>
            <a:pPr marL="285750" lvl="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compact, weather-resistant feeder with programmable control and storage.</a:t>
            </a:r>
          </a:p>
          <a:p>
            <a:pPr marL="285750" lvl="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adjustable feeding schedule for customization.</a:t>
            </a:r>
          </a:p>
          <a:p>
            <a:pPr marL="285750" lvl="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IoT integration for enhanced connectivity across aquaculture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62050" y="6315074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E88BF99B-F1AD-0F10-0377-590FC7EFE6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5" y="2596718"/>
            <a:ext cx="6510868" cy="3630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75D9EB-BC72-7BE4-018A-7E7C8734E017}"/>
              </a:ext>
            </a:extLst>
          </p:cNvPr>
          <p:cNvSpPr txBox="1"/>
          <p:nvPr/>
        </p:nvSpPr>
        <p:spPr>
          <a:xfrm>
            <a:off x="2097551" y="6285043"/>
            <a:ext cx="3648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Figure-30:Flow chart of our proposed method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70543-6FEF-9A9D-B1C4-378F6C9D29BB}"/>
              </a:ext>
            </a:extLst>
          </p:cNvPr>
          <p:cNvSpPr txBox="1"/>
          <p:nvPr/>
        </p:nvSpPr>
        <p:spPr>
          <a:xfrm>
            <a:off x="7713572" y="6234756"/>
            <a:ext cx="3648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Figure-31:Circuit diagram of our project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402333-F357-C841-1FFE-99B8DAC32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352" y="2638968"/>
            <a:ext cx="4646483" cy="35957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" y="-21259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Proposed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17531" y="6310346"/>
            <a:ext cx="5192447" cy="320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Figure-32: Use case diagram of automated fish feeding system.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56" y="1100527"/>
            <a:ext cx="7934923" cy="519990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24" name="Cloud Callout 23"/>
          <p:cNvSpPr/>
          <p:nvPr/>
        </p:nvSpPr>
        <p:spPr>
          <a:xfrm>
            <a:off x="2448851" y="1145989"/>
            <a:ext cx="868680" cy="533400"/>
          </a:xfrm>
          <a:prstGeom prst="cloudCallout">
            <a:avLst>
              <a:gd name="adj1" fmla="val -44751"/>
              <a:gd name="adj2" fmla="val 582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should change the water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2448851" y="2342721"/>
            <a:ext cx="792480" cy="381000"/>
          </a:xfrm>
          <a:prstGeom prst="wedgeRectCallout">
            <a:avLst>
              <a:gd name="adj1" fmla="val -56250"/>
              <a:gd name="adj2" fmla="val 11562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Feed now</a:t>
            </a:r>
          </a:p>
        </p:txBody>
      </p:sp>
      <p:sp>
        <p:nvSpPr>
          <p:cNvPr id="6" name="Oval 5"/>
          <p:cNvSpPr/>
          <p:nvPr/>
        </p:nvSpPr>
        <p:spPr>
          <a:xfrm>
            <a:off x="4793244" y="3931682"/>
            <a:ext cx="89149" cy="950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368037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153B4C-89DF-A7BD-DC68-2BD5998F7264}"/>
              </a:ext>
            </a:extLst>
          </p:cNvPr>
          <p:cNvSpPr/>
          <p:nvPr/>
        </p:nvSpPr>
        <p:spPr>
          <a:xfrm>
            <a:off x="5604201" y="4864257"/>
            <a:ext cx="103799" cy="1188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F81552-66F6-A5A8-A0ED-18E05F949B52}"/>
              </a:ext>
            </a:extLst>
          </p:cNvPr>
          <p:cNvSpPr/>
          <p:nvPr/>
        </p:nvSpPr>
        <p:spPr>
          <a:xfrm>
            <a:off x="8202713" y="4706388"/>
            <a:ext cx="103799" cy="1188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2AB6FA-C916-F0A4-0C2E-A969E344BF1D}"/>
              </a:ext>
            </a:extLst>
          </p:cNvPr>
          <p:cNvSpPr/>
          <p:nvPr/>
        </p:nvSpPr>
        <p:spPr>
          <a:xfrm>
            <a:off x="7507389" y="4745453"/>
            <a:ext cx="103799" cy="1188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n 10">
            <a:extLst>
              <a:ext uri="{FF2B5EF4-FFF2-40B4-BE49-F238E27FC236}">
                <a16:creationId xmlns:a16="http://schemas.microsoft.com/office/drawing/2014/main" id="{F75ED62D-8051-A467-0122-DAD27209A836}"/>
              </a:ext>
            </a:extLst>
          </p:cNvPr>
          <p:cNvSpPr/>
          <p:nvPr/>
        </p:nvSpPr>
        <p:spPr>
          <a:xfrm>
            <a:off x="8846890" y="4208477"/>
            <a:ext cx="152400" cy="152400"/>
          </a:xfrm>
          <a:prstGeom prst="su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ADA86F-3219-E116-4B2B-97D447F61D20}"/>
              </a:ext>
            </a:extLst>
          </p:cNvPr>
          <p:cNvSpPr/>
          <p:nvPr/>
        </p:nvSpPr>
        <p:spPr>
          <a:xfrm>
            <a:off x="6850163" y="4983061"/>
            <a:ext cx="103799" cy="1188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0AE1E7-497F-4E43-8B25-CC93F1BD5F10}"/>
              </a:ext>
            </a:extLst>
          </p:cNvPr>
          <p:cNvSpPr/>
          <p:nvPr/>
        </p:nvSpPr>
        <p:spPr>
          <a:xfrm>
            <a:off x="5449989" y="4208477"/>
            <a:ext cx="103799" cy="1188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410" y="-6423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User-friendly </a:t>
            </a: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automated fish feeder system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227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EEEEEE"/>
            </a:gs>
            <a:gs pos="97000">
              <a:srgbClr val="D2D2D2"/>
            </a:gs>
            <a:gs pos="60000">
              <a:schemeClr val="bg1"/>
            </a:gs>
            <a:gs pos="98000">
              <a:schemeClr val="accent3">
                <a:lumMod val="100000"/>
              </a:schemeClr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516643" y="6374991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EEA437-7739-3F5E-3A6C-6DBD843FD025}"/>
              </a:ext>
            </a:extLst>
          </p:cNvPr>
          <p:cNvSpPr/>
          <p:nvPr/>
        </p:nvSpPr>
        <p:spPr>
          <a:xfrm>
            <a:off x="584199" y="1150499"/>
            <a:ext cx="10938934" cy="178646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Clr>
                <a:srgbClr val="33CCFF"/>
              </a:buClr>
            </a:pP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Between Hardware &amp; Software</a:t>
            </a:r>
          </a:p>
          <a:p>
            <a:pPr marL="285750" indent="-285750">
              <a:buClr>
                <a:srgbClr val="017D71"/>
              </a:buClr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Servo motor and sensors are connected to Arduino UNO R3. </a:t>
            </a:r>
          </a:p>
          <a:p>
            <a:pPr marL="342900" lvl="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 R3 is connected to Node MCU esp32.</a:t>
            </a:r>
          </a:p>
          <a:p>
            <a:pPr marL="342900" lvl="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 connects hardware with the Blynk app through code implementation.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C9A1FC-F310-C717-8668-C60E4ECC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8100" y="2921107"/>
            <a:ext cx="3224651" cy="36831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Down Arrow 3">
            <a:extLst>
              <a:ext uri="{FF2B5EF4-FFF2-40B4-BE49-F238E27FC236}">
                <a16:creationId xmlns:a16="http://schemas.microsoft.com/office/drawing/2014/main" id="{1B917FE0-B6C1-6F0B-F623-28C07C7AF502}"/>
              </a:ext>
            </a:extLst>
          </p:cNvPr>
          <p:cNvSpPr/>
          <p:nvPr/>
        </p:nvSpPr>
        <p:spPr>
          <a:xfrm rot="16200000">
            <a:off x="4456411" y="4763709"/>
            <a:ext cx="307777" cy="347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:\Users\farja\OneDrive\Desktop\Screenshot_7.png">
            <a:extLst>
              <a:ext uri="{FF2B5EF4-FFF2-40B4-BE49-F238E27FC236}">
                <a16:creationId xmlns:a16="http://schemas.microsoft.com/office/drawing/2014/main" id="{1AE14760-83A1-E7FD-3BBB-9563ECDC732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0603" y="3419158"/>
            <a:ext cx="5672530" cy="24736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C19524-EE63-282F-053F-6ECC40FED764}"/>
              </a:ext>
            </a:extLst>
          </p:cNvPr>
          <p:cNvSpPr txBox="1"/>
          <p:nvPr/>
        </p:nvSpPr>
        <p:spPr>
          <a:xfrm>
            <a:off x="4783840" y="6221102"/>
            <a:ext cx="436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Figure-33:Connecting between the hardware &amp; software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-27091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 </a:t>
            </a:r>
            <a:r>
              <a:rPr lang="en-US" sz="3600" dirty="0" smtClean="0"/>
              <a:t> 						</a:t>
            </a:r>
            <a:r>
              <a:rPr lang="en-US" sz="3600" b="1" dirty="0" smtClean="0"/>
              <a:t>		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232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07813 -0.0060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8800" y="6429192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200" y="1207193"/>
            <a:ext cx="10915924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operation of fish feed control system with automatic servo activation confirmed.</a:t>
            </a:r>
          </a:p>
          <a:p>
            <a:pPr marL="285750" indent="-28575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sensor tracks aquarium water temperature for optimal fish tank conditions.</a:t>
            </a:r>
          </a:p>
          <a:p>
            <a:pPr marL="285750" indent="-285750" algn="just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Turbidity sensor ensures water clarity monitoring.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13133" y="6400387"/>
            <a:ext cx="429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34: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and Simulation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96" y="2730501"/>
            <a:ext cx="4981728" cy="35909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730501"/>
            <a:ext cx="5308600" cy="35962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0" y="-10169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Result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06393" y="6400685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4986" y="2189114"/>
            <a:ext cx="56923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establishing a connection with the Blynk App, a mobile application used for building IoT projects is currently underway.</a:t>
            </a:r>
          </a:p>
          <a:p>
            <a:pPr marL="342900" indent="-34290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Ultrasonic sensor to detect the movement of fish.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1686" y="3464936"/>
            <a:ext cx="4660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Figure-35: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Blynk App with Hardware</a:t>
            </a:r>
          </a:p>
        </p:txBody>
      </p:sp>
      <p:pic>
        <p:nvPicPr>
          <p:cNvPr id="9" name="Picture 8" descr="C:\Users\farja\OneDrive\Desktop\Screenshot_8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9452" y="1243508"/>
            <a:ext cx="4466147" cy="222142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30" name="Picture 6" descr="ESP32 with HC-SR04 Ultrasonic Sensor with Arduino IDE | Random Nerd  Tutoria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453" y="3924050"/>
            <a:ext cx="4466147" cy="218123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52586" y="6105280"/>
            <a:ext cx="507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Figure -36: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Ultrasonic sensor with Esp32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2" y="-19456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Times New Roman" pitchFamily="18" charset="0"/>
                <a:cs typeface="Times New Roman" pitchFamily="18" charset="0"/>
              </a:rPr>
              <a:t>Future Work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6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0222" y="1938082"/>
            <a:ext cx="10243078" cy="289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fish feeding revolutionizes traditional aquaculture using technology for optimized practices.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of technology with fisheries management enhances industry efficiency and sustainability.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efforts advance aquaculture, driving greater efficiency, sustainability, and prosperity.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7579" y="6326757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9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13485" y="4242450"/>
            <a:ext cx="3499659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5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6741" y="1118406"/>
            <a:ext cx="3486404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5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20113" y="2340214"/>
            <a:ext cx="3506286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0113" y="1729310"/>
            <a:ext cx="3493032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 Work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20113" y="6093644"/>
            <a:ext cx="3499659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3485" y="2976834"/>
            <a:ext cx="3499659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000">
                <a:schemeClr val="accent1">
                  <a:lumMod val="45000"/>
                  <a:lumOff val="5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13486" y="3609609"/>
            <a:ext cx="349965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26741" y="4845546"/>
            <a:ext cx="349965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62050" y="6372747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13486" y="5477198"/>
            <a:ext cx="3499658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500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249" y="-37985"/>
            <a:ext cx="12192001" cy="1049311"/>
          </a:xfrm>
          <a:prstGeom prst="rect">
            <a:avLst/>
          </a:prstGeom>
          <a:gradFill flip="none" rotWithShape="0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" y="6710090"/>
            <a:ext cx="12192001" cy="161684"/>
          </a:xfrm>
          <a:prstGeom prst="rect">
            <a:avLst/>
          </a:prstGeom>
          <a:gradFill flip="none" rotWithShape="0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591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" grpId="0"/>
      <p:bldP spid="21" grpId="0" animBg="1"/>
      <p:bldP spid="23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009" t="626" r="1044" b="1985"/>
          <a:stretch>
            <a:fillRect/>
          </a:stretch>
        </p:blipFill>
        <p:spPr>
          <a:xfrm>
            <a:off x="2795303" y="1244887"/>
            <a:ext cx="6862618" cy="4935444"/>
          </a:xfrm>
          <a:prstGeom prst="rect">
            <a:avLst/>
          </a:prstGeom>
          <a:gradFill>
            <a:gsLst>
              <a:gs pos="55000">
                <a:schemeClr val="accent3">
                  <a:lumMod val="0"/>
                  <a:lumOff val="100000"/>
                </a:schemeClr>
              </a:gs>
              <a:gs pos="97000">
                <a:srgbClr val="D2D2D2"/>
              </a:gs>
              <a:gs pos="100000">
                <a:schemeClr val="accent3">
                  <a:lumMod val="100000"/>
                </a:schemeClr>
              </a:gs>
            </a:gsLst>
            <a:path path="rect">
              <a:fillToRect l="100000" b="100000"/>
            </a:path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65" y="3107871"/>
            <a:ext cx="3389670" cy="9710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62050" y="6376726"/>
            <a:ext cx="2743200" cy="365125"/>
          </a:xfrm>
        </p:spPr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7" name="Rectangle 6"/>
          <p:cNvSpPr/>
          <p:nvPr/>
        </p:nvSpPr>
        <p:spPr>
          <a:xfrm>
            <a:off x="-1" y="6688265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249" y="-818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838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8800" y="6386186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33351BD2-94AB-F795-DCC3-CA674EA4B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497537" y="1000200"/>
            <a:ext cx="5210175" cy="5210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A28E15-1B4C-F55D-BA4C-857A9E02F069}"/>
              </a:ext>
            </a:extLst>
          </p:cNvPr>
          <p:cNvSpPr/>
          <p:nvPr/>
        </p:nvSpPr>
        <p:spPr>
          <a:xfrm>
            <a:off x="5991225" y="1609725"/>
            <a:ext cx="1781175" cy="12858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41590045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5191-1E3D-4BA9-95AA-A30C145E5B3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3" y="0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" y="6710090"/>
            <a:ext cx="12192001" cy="202988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9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739" y="1156184"/>
            <a:ext cx="79649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Automates fish feeding in aquariums and aquaculture.</a:t>
            </a: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Uses sensors, timers, and connectivity.</a:t>
            </a: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Scheduled feedings for routine maintenance.</a:t>
            </a: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Allows for remote monitoring and control, potentially via a connected application or system</a:t>
            </a:r>
            <a:r>
              <a:rPr lang="en-US" sz="2400" dirty="0"/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20552" y="6381061"/>
            <a:ext cx="1764146" cy="323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Figure- 3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88237" y="6501103"/>
            <a:ext cx="1764146" cy="323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Figure- 4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996486" y="3717646"/>
            <a:ext cx="1764146" cy="323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Figure- 1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62050" y="6381115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719" y="1508583"/>
            <a:ext cx="3153681" cy="21457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14" y="4310450"/>
            <a:ext cx="3142975" cy="201019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914" y="4298597"/>
            <a:ext cx="3166671" cy="206420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719" y="4313089"/>
            <a:ext cx="3153681" cy="20862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9351621" y="6391227"/>
            <a:ext cx="846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Figure- 2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1" y="-173972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421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9290" y="1336603"/>
            <a:ext cx="7824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Timely feeding, supporting fish health.</a:t>
            </a:r>
          </a:p>
          <a:p>
            <a:pPr marL="342900" indent="-342900">
              <a:lnSpc>
                <a:spcPct val="150000"/>
              </a:lnSpc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Preventing overfeeding and water pollution.</a:t>
            </a:r>
          </a:p>
          <a:p>
            <a:pPr marL="342900" indent="-342900">
              <a:lnSpc>
                <a:spcPct val="150000"/>
              </a:lnSpc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scheduled feeding even when owners are absent.</a:t>
            </a:r>
          </a:p>
          <a:p>
            <a:pPr marL="342900" indent="-342900">
              <a:lnSpc>
                <a:spcPct val="150000"/>
              </a:lnSpc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feeding routines reduce fish stress.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88" y="3505012"/>
            <a:ext cx="3174635" cy="27466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20" y="3493759"/>
            <a:ext cx="3783350" cy="27023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4800154" y="4404417"/>
            <a:ext cx="1105227" cy="820796"/>
          </a:xfrm>
          <a:prstGeom prst="rightArrow">
            <a:avLst/>
          </a:prstGeom>
          <a:solidFill>
            <a:srgbClr val="87CE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89404" y="6273992"/>
            <a:ext cx="2103765" cy="323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Figure- 5:  Hand Feeding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86338" y="6387909"/>
            <a:ext cx="2544616" cy="323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Figure- 6:  Automatic Feeding</a:t>
            </a:r>
          </a:p>
          <a:p>
            <a:pPr algn="ctr"/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60348" y="6386948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547" y="0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smart fish feeder?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5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2.59259E-6 L -0.00468 0.00023 C -0.00117 0.00139 0.00248 0.00208 0.00599 0.00416 C 0.00729 0.00509 0.00808 0.00833 0.00951 0.00856 L 0.10586 0.00625 C 0.18607 -0.00417 0.09883 0.00694 0.16068 2.59259E-6 C 0.18646 -0.00278 0.16576 -0.00209 0.19284 -0.00209 " pathEditMode="relative" rAng="0" ptsTypes="AAAAAAA">
                                      <p:cBhvr>
                                        <p:cTn id="6" dur="2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65" y="1181566"/>
            <a:ext cx="3557873" cy="4658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982239" y="5923706"/>
            <a:ext cx="3709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Figure-8: Flow-chart Of Automatic Fish Feeder 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49" y="1955565"/>
            <a:ext cx="3116627" cy="2970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478755" y="6077447"/>
            <a:ext cx="6770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[Reference: Design and Development of Microcontroller Based Automatic Fish Feeder System ISSN 2321 3361 © 2020 IJESC Volume 10 Issue No.4 , Article · May 2020]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8755" y="6415853"/>
            <a:ext cx="106125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https://www.researchgate.net/publication/341113071_Design_and_Development_of_Microcontroller_Based_Automatic_Fish_Feeder_System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63889" y="5211326"/>
            <a:ext cx="4304146" cy="323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Figure- 7: Propose Feeder System Circuit Diagram.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62674" y="6415853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8386" y="1955565"/>
            <a:ext cx="38173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determine water temperature.</a:t>
            </a: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an outdated Node MCU model(esp8266).</a:t>
            </a: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cost of this system is very high because of the pH sensor.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873" y="15576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-1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5453" y="1028001"/>
            <a:ext cx="7346958" cy="3153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manual feeding system.</a:t>
            </a: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purity and cloudiness cannot be measured.</a:t>
            </a: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wireless connection from a remote place to the control.</a:t>
            </a: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Unable to determine water temperature &amp; pH level.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330" y="3825271"/>
            <a:ext cx="2770786" cy="17314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035512" y="1239797"/>
            <a:ext cx="2770786" cy="18358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794926" y="1570423"/>
            <a:ext cx="1487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Figure-9: Power   off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9955" y="3583174"/>
            <a:ext cx="4563683" cy="22468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396834" y="5863547"/>
            <a:ext cx="3929923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1: Testing result of Scheduled feeding time.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7847" y="6103221"/>
            <a:ext cx="11129858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[Reference: Paper2: Automatic fish feeders for fish farming in aquariums based on the Internet of Things (IOT). Jurnal Komputer dan Elektro Sains, Vol.1 No.1, Market 2023, ISSN Online xxxx-xxxx, DOI : https://doi.org/10.58291/komets.v1i1.98]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8732" y="6291354"/>
            <a:ext cx="63873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https://ejournal.sultanpublisher.com/index.php/komets/article/view/98/47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9233049" y="3204013"/>
            <a:ext cx="375711" cy="549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 rot="5400000" flipH="1">
            <a:off x="7170847" y="4285768"/>
            <a:ext cx="386273" cy="1028637"/>
          </a:xfrm>
          <a:prstGeom prst="downArrow">
            <a:avLst>
              <a:gd name="adj1" fmla="val 50000"/>
              <a:gd name="adj2" fmla="val 53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0806298" y="4276867"/>
            <a:ext cx="1489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Figure-10: Power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	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9651933" y="6351085"/>
            <a:ext cx="2566916" cy="365125"/>
          </a:xfrm>
        </p:spPr>
        <p:txBody>
          <a:bodyPr/>
          <a:lstStyle/>
          <a:p>
            <a:fld id="{44055191-1E3D-4BA9-95AA-A30C145E5B3B}" type="slidenum">
              <a:rPr lang="en-US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-1499" y="-50071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work- 2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4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6277" y="1169437"/>
            <a:ext cx="7702855" cy="276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Used a step-down transformer to control the servo motor motion.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a step-down transfer that wasn't necessary.</a:t>
            </a:r>
          </a:p>
          <a:p>
            <a:pPr marL="285750" indent="-285750">
              <a:lnSpc>
                <a:spcPct val="150000"/>
              </a:lnSpc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Can't quantify water filtration.</a:t>
            </a:r>
          </a:p>
          <a:p>
            <a:pPr marL="285750" indent="-285750">
              <a:lnSpc>
                <a:spcPct val="150000"/>
              </a:lnSpc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Absence of manual control.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A6C468"/>
              </a:clrFrom>
              <a:clrTo>
                <a:srgbClr val="A6C46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2625" y="2874921"/>
            <a:ext cx="5584420" cy="32006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96677" y="5737371"/>
            <a:ext cx="4824911" cy="30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Figure- 12: Block Diagram Representing Of The Proposed System.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666082" y="4992185"/>
            <a:ext cx="2880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242" y="3592405"/>
            <a:ext cx="2316681" cy="21398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1237639" y="5807884"/>
            <a:ext cx="48649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Figure- 11: Proposed System Integrated With The MIT App Interface Login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3871" y="6163344"/>
            <a:ext cx="10067636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[Reference: IoT Based Fish Food Dispenser. 2023 9th International Conference on Advanced Computing and Communication Systems (ICACCS)]</a:t>
            </a: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https://ieeexplore.ieee.org/abstract/document/10113051?fbclid=IwAR3b8VW1FK5X79lF04HagHNYoT-np_rQ0DXoCQIE5BqKnxQXGpek2TEesyY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518507" y="6397306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4107" y="4688557"/>
            <a:ext cx="1732938" cy="933274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+mj-lt"/>
              </a:rPr>
              <a:t>Dispatch  </a:t>
            </a:r>
          </a:p>
          <a:p>
            <a:pPr algn="ctr"/>
            <a:r>
              <a:rPr lang="en-US" sz="1600" b="1" dirty="0">
                <a:latin typeface="+mj-lt"/>
              </a:rPr>
              <a:t>the food fish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2" y="-16317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-3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2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9364" y="1176061"/>
            <a:ext cx="5110117" cy="4747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apps have been used to control the feeding device.</a:t>
            </a:r>
          </a:p>
          <a:p>
            <a:pPr marL="342900" indent="-342900">
              <a:lnSpc>
                <a:spcPct val="150000"/>
              </a:lnSpc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Firebase real-time dataset was utilized (difficult to establish).</a:t>
            </a:r>
          </a:p>
          <a:p>
            <a:pPr marL="342900" indent="-342900">
              <a:lnSpc>
                <a:spcPct val="150000"/>
              </a:lnSpc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designed web app has been raising the cost.</a:t>
            </a:r>
          </a:p>
          <a:p>
            <a:pPr marL="342900" indent="-342900">
              <a:lnSpc>
                <a:spcPct val="150000"/>
              </a:lnSpc>
              <a:buClr>
                <a:srgbClr val="017D7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water quality sensor has ever been employed.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33CCFF"/>
              </a:buCl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850" y="1543922"/>
            <a:ext cx="2162882" cy="35975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465" y="1927019"/>
            <a:ext cx="2863718" cy="2516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022320" y="51700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Figure- 14: Web-App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48488" y="4633433"/>
            <a:ext cx="4474387" cy="30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Figure-13: Automatic Fish Feeder Using Companion App.</a:t>
            </a:r>
          </a:p>
        </p:txBody>
      </p:sp>
      <p:sp>
        <p:nvSpPr>
          <p:cNvPr id="8" name="Rectangle 7"/>
          <p:cNvSpPr/>
          <p:nvPr/>
        </p:nvSpPr>
        <p:spPr>
          <a:xfrm>
            <a:off x="799364" y="6082275"/>
            <a:ext cx="11180200" cy="41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Reference: Quasits : DIY Automatic Fish Feeder With Companion App By  Coders Café Tech.]</a:t>
            </a:r>
          </a:p>
          <a:p>
            <a:pPr>
              <a:lnSpc>
                <a:spcPct val="50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nstructables.com/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Aquassist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-DIY-Automatic-Fish-Feeder-With-Companion/?</a:t>
            </a:r>
            <a:r>
              <a:rPr lang="en-US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fbclid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file"/>
              </a:rPr>
              <a:t>=IwAR1mmOQoAbCm4XG6KUiGXt91s-23ZsoTo0hy5YBmvwoYMVeUCsMPpbfvJcc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35550" y="6401427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13252" y="-31498"/>
            <a:ext cx="12192001" cy="1049311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- 4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  <a:gs pos="100000">
                <a:schemeClr val="bg1">
                  <a:tint val="98000"/>
                  <a:satMod val="130000"/>
                  <a:shade val="90000"/>
                  <a:lumMod val="103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4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29F20DA-32E6-17E2-A33D-EA09CE23A3E6}"/>
              </a:ext>
            </a:extLst>
          </p:cNvPr>
          <p:cNvSpPr/>
          <p:nvPr/>
        </p:nvSpPr>
        <p:spPr>
          <a:xfrm>
            <a:off x="5921795" y="1233328"/>
            <a:ext cx="5664200" cy="2559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62050" y="6422156"/>
            <a:ext cx="2743200" cy="365125"/>
          </a:xfrm>
        </p:spPr>
        <p:txBody>
          <a:bodyPr/>
          <a:lstStyle/>
          <a:p>
            <a:fld id="{44055191-1E3D-4BA9-95AA-A30C145E5B3B}" type="slidenum"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01CEE-36D9-A503-42E0-DC0A5D938799}"/>
              </a:ext>
            </a:extLst>
          </p:cNvPr>
          <p:cNvSpPr/>
          <p:nvPr/>
        </p:nvSpPr>
        <p:spPr>
          <a:xfrm>
            <a:off x="194733" y="1233429"/>
            <a:ext cx="5181600" cy="2559638"/>
          </a:xfrm>
          <a:prstGeom prst="rect">
            <a:avLst/>
          </a:prstGeom>
          <a:solidFill>
            <a:schemeClr val="bg2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0050" indent="-400050"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Cost-Efficiency with Turbidity Sensor.</a:t>
            </a:r>
          </a:p>
          <a:p>
            <a:pPr marL="400050" indent="-400050"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Temperature Sensor for rearing healthy fish.</a:t>
            </a:r>
          </a:p>
          <a:p>
            <a:pPr marL="400050" indent="-400050"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Software with Mobile App.</a:t>
            </a:r>
          </a:p>
          <a:p>
            <a:pPr marL="400050" indent="-400050"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Affordability for Customers.</a:t>
            </a:r>
          </a:p>
          <a:p>
            <a:pPr marL="400050" indent="-400050">
              <a:buClr>
                <a:schemeClr val="accent1"/>
              </a:buClr>
              <a:buFont typeface="+mj-lt"/>
              <a:buAutoNum type="romanUcPeriod"/>
            </a:pPr>
            <a:r>
              <a:rPr lang="en-US" dirty="0" smtClean="0"/>
              <a:t>User-friendly , easy to manage </a:t>
            </a:r>
            <a:r>
              <a:rPr lang="en-US" dirty="0"/>
              <a:t>system.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7128AE-6F68-4294-E947-B8FC37C5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1208930"/>
            <a:ext cx="2662132" cy="222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9152F1-9A93-36BE-36AB-4192ADFE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69174" y="1256873"/>
            <a:ext cx="2751821" cy="222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E780FA36-6AFE-251E-879D-5DA8E5FD7685}"/>
              </a:ext>
            </a:extLst>
          </p:cNvPr>
          <p:cNvSpPr/>
          <p:nvPr/>
        </p:nvSpPr>
        <p:spPr>
          <a:xfrm>
            <a:off x="6082827" y="2896338"/>
            <a:ext cx="1053465" cy="556266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2F208553-0725-AEF5-E923-72AB4E3DF42D}"/>
              </a:ext>
            </a:extLst>
          </p:cNvPr>
          <p:cNvSpPr/>
          <p:nvPr/>
        </p:nvSpPr>
        <p:spPr>
          <a:xfrm>
            <a:off x="8588389" y="3036174"/>
            <a:ext cx="981499" cy="47569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7EB07-9886-B064-8C2F-1FD35F1F4565}"/>
              </a:ext>
            </a:extLst>
          </p:cNvPr>
          <p:cNvSpPr txBox="1"/>
          <p:nvPr/>
        </p:nvSpPr>
        <p:spPr>
          <a:xfrm>
            <a:off x="7271114" y="3818595"/>
            <a:ext cx="2587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Figure-15: Increase cost efficiency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E88C692-097E-217A-744F-79346185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599" y="4051503"/>
            <a:ext cx="3984625" cy="22877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EE05114-743C-21CB-07A5-823809479002}"/>
              </a:ext>
            </a:extLst>
          </p:cNvPr>
          <p:cNvSpPr txBox="1"/>
          <p:nvPr/>
        </p:nvSpPr>
        <p:spPr>
          <a:xfrm>
            <a:off x="1695977" y="6371399"/>
            <a:ext cx="3081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Figure-16: User-friendly and easy to handle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A88304A-2389-F4FF-627C-0E1730EBD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206" y="4102834"/>
            <a:ext cx="4082775" cy="229587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200C0DB-6AA2-452D-2856-A55EB9E9CD1E}"/>
              </a:ext>
            </a:extLst>
          </p:cNvPr>
          <p:cNvSpPr txBox="1"/>
          <p:nvPr/>
        </p:nvSpPr>
        <p:spPr>
          <a:xfrm>
            <a:off x="6299517" y="6403592"/>
            <a:ext cx="4082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Figure-17: Aquarium fish can’t survive in more than 30 degree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13174" y="-18405"/>
            <a:ext cx="12192001" cy="1049311"/>
          </a:xfrm>
          <a:prstGeom prst="rect">
            <a:avLst/>
          </a:prstGeom>
          <a:gradFill flip="none" rotWithShape="1">
            <a:gsLst>
              <a:gs pos="97000">
                <a:schemeClr val="accent1">
                  <a:lumMod val="75000"/>
                </a:schemeClr>
              </a:gs>
              <a:gs pos="100000">
                <a:srgbClr val="D5E3F0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2" y="6709116"/>
            <a:ext cx="12192001" cy="184054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100000">
                <a:srgbClr val="E5EEF6"/>
              </a:gs>
              <a:gs pos="0">
                <a:schemeClr val="bg1">
                  <a:tint val="93000"/>
                  <a:satMod val="150000"/>
                  <a:shade val="98000"/>
                  <a:lumMod val="102000"/>
                </a:schemeClr>
              </a:gs>
            </a:gsLst>
            <a:lin ang="5400000" scaled="1"/>
            <a:tileRect/>
          </a:gradFill>
          <a:ln>
            <a:solidFill>
              <a:srgbClr val="33CC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3813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/>
      <p:bldP spid="26" grpId="0"/>
      <p:bldP spid="31" grpId="0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2122</TotalTime>
  <Words>957</Words>
  <Application>Microsoft Office PowerPoint</Application>
  <PresentationFormat>Widescreen</PresentationFormat>
  <Paragraphs>216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243</cp:revision>
  <dcterms:created xsi:type="dcterms:W3CDTF">2023-08-12T08:50:07Z</dcterms:created>
  <dcterms:modified xsi:type="dcterms:W3CDTF">2023-11-20T08:13:40Z</dcterms:modified>
</cp:coreProperties>
</file>